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72" r:id="rId7"/>
    <p:sldId id="263" r:id="rId8"/>
    <p:sldId id="261" r:id="rId9"/>
    <p:sldId id="262" r:id="rId10"/>
    <p:sldId id="264" r:id="rId11"/>
    <p:sldId id="27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</p:sldIdLst>
  <p:sldSz cx="9144000" cy="6858000" type="screen4x3"/>
  <p:notesSz cx="6797675" cy="9928225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7E12F-DFA5-44C5-B01B-D02E9381069B}" type="datetimeFigureOut">
              <a:rPr lang="lt-LT" smtClean="0"/>
              <a:t>2017-08-04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F0218-2DB1-42CA-9AA9-9DDB630D95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25949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755A-D3A1-4536-8908-E8BF57F4E662}" type="datetimeFigureOut">
              <a:rPr lang="lt-LT" smtClean="0"/>
              <a:t>2017-08-04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B927-E984-4FBE-BEEC-855630215C26}" type="slidenum">
              <a:rPr lang="lt-LT" smtClean="0"/>
              <a:t>‹#›</a:t>
            </a:fld>
            <a:endParaRPr lang="lt-L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755A-D3A1-4536-8908-E8BF57F4E662}" type="datetimeFigureOut">
              <a:rPr lang="lt-LT" smtClean="0"/>
              <a:t>2017-08-04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B927-E984-4FBE-BEEC-855630215C26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755A-D3A1-4536-8908-E8BF57F4E662}" type="datetimeFigureOut">
              <a:rPr lang="lt-LT" smtClean="0"/>
              <a:t>2017-08-04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B927-E984-4FBE-BEEC-855630215C26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755A-D3A1-4536-8908-E8BF57F4E662}" type="datetimeFigureOut">
              <a:rPr lang="lt-LT" smtClean="0"/>
              <a:t>2017-08-04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B927-E984-4FBE-BEEC-855630215C26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755A-D3A1-4536-8908-E8BF57F4E662}" type="datetimeFigureOut">
              <a:rPr lang="lt-LT" smtClean="0"/>
              <a:t>2017-08-04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B927-E984-4FBE-BEEC-855630215C26}" type="slidenum">
              <a:rPr lang="lt-LT" smtClean="0"/>
              <a:t>‹#›</a:t>
            </a:fld>
            <a:endParaRPr lang="lt-L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755A-D3A1-4536-8908-E8BF57F4E662}" type="datetimeFigureOut">
              <a:rPr lang="lt-LT" smtClean="0"/>
              <a:t>2017-08-04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B927-E984-4FBE-BEEC-855630215C26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755A-D3A1-4536-8908-E8BF57F4E662}" type="datetimeFigureOut">
              <a:rPr lang="lt-LT" smtClean="0"/>
              <a:t>2017-08-04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B927-E984-4FBE-BEEC-855630215C26}" type="slidenum">
              <a:rPr lang="lt-LT" smtClean="0"/>
              <a:t>‹#›</a:t>
            </a:fld>
            <a:endParaRPr lang="lt-L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755A-D3A1-4536-8908-E8BF57F4E662}" type="datetimeFigureOut">
              <a:rPr lang="lt-LT" smtClean="0"/>
              <a:t>2017-08-04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B927-E984-4FBE-BEEC-855630215C26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755A-D3A1-4536-8908-E8BF57F4E662}" type="datetimeFigureOut">
              <a:rPr lang="lt-LT" smtClean="0"/>
              <a:t>2017-08-04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B927-E984-4FBE-BEEC-855630215C26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755A-D3A1-4536-8908-E8BF57F4E662}" type="datetimeFigureOut">
              <a:rPr lang="lt-LT" smtClean="0"/>
              <a:t>2017-08-04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B927-E984-4FBE-BEEC-855630215C26}" type="slidenum">
              <a:rPr lang="lt-LT" smtClean="0"/>
              <a:t>‹#›</a:t>
            </a:fld>
            <a:endParaRPr lang="lt-L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755A-D3A1-4536-8908-E8BF57F4E662}" type="datetimeFigureOut">
              <a:rPr lang="lt-LT" smtClean="0"/>
              <a:t>2017-08-04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B927-E984-4FBE-BEEC-855630215C26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749755A-D3A1-4536-8908-E8BF57F4E662}" type="datetimeFigureOut">
              <a:rPr lang="lt-LT" smtClean="0"/>
              <a:t>2017-08-04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747B927-E984-4FBE-BEEC-855630215C26}" type="slidenum">
              <a:rPr lang="lt-LT" smtClean="0"/>
              <a:t>‹#›</a:t>
            </a:fld>
            <a:endParaRPr lang="lt-L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957151" y="980728"/>
            <a:ext cx="7543800" cy="1524000"/>
          </a:xfrm>
        </p:spPr>
        <p:txBody>
          <a:bodyPr/>
          <a:lstStyle/>
          <a:p>
            <a:pPr algn="ctr"/>
            <a:r>
              <a:rPr lang="lt-LT" sz="4000" dirty="0" smtClean="0">
                <a:solidFill>
                  <a:schemeClr val="bg1"/>
                </a:solidFill>
              </a:rPr>
              <a:t>Krikščionis- klausymosi specialistas</a:t>
            </a:r>
            <a:endParaRPr lang="lt-LT" sz="4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Caritas\2010_10_26_CARITAS_logotipas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869160"/>
            <a:ext cx="8011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541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2051720" y="476672"/>
            <a:ext cx="4418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smtClean="0"/>
              <a:t>NUO APRŪPINIMO PALAIKYMO LINK</a:t>
            </a:r>
            <a:endParaRPr lang="lt-LT" b="1" dirty="0"/>
          </a:p>
        </p:txBody>
      </p:sp>
      <p:sp>
        <p:nvSpPr>
          <p:cNvPr id="3" name="Stačiakampis 2"/>
          <p:cNvSpPr/>
          <p:nvPr/>
        </p:nvSpPr>
        <p:spPr>
          <a:xfrm>
            <a:off x="586871" y="1052736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/>
              <a:t>Išklausymo centras </a:t>
            </a:r>
            <a:r>
              <a:rPr lang="lt-LT" dirty="0"/>
              <a:t>dažnai rizikuoja būti sutapatintas su skubios pagalbos</a:t>
            </a:r>
          </a:p>
          <a:p>
            <a:r>
              <a:rPr lang="lt-LT" dirty="0"/>
              <a:t>vieta, kai žmogui nebėra kur dėtis, kai reikia maisto ir aprangos</a:t>
            </a:r>
            <a:r>
              <a:rPr lang="lt-LT" dirty="0" smtClean="0"/>
              <a:t>.</a:t>
            </a:r>
          </a:p>
          <a:p>
            <a:endParaRPr lang="lt-LT" dirty="0" smtClean="0"/>
          </a:p>
          <a:p>
            <a:r>
              <a:rPr lang="lt-LT" dirty="0" smtClean="0"/>
              <a:t>Šių </a:t>
            </a:r>
            <a:r>
              <a:rPr lang="lt-LT" dirty="0" err="1" smtClean="0"/>
              <a:t>tarnysčių</a:t>
            </a:r>
            <a:r>
              <a:rPr lang="lt-LT" dirty="0" smtClean="0"/>
              <a:t> </a:t>
            </a:r>
            <a:r>
              <a:rPr lang="lt-LT" dirty="0"/>
              <a:t>nereikia nuvertinti, tačiau jos turi būti atskirtos nuo Išklausymo</a:t>
            </a:r>
          </a:p>
          <a:p>
            <a:r>
              <a:rPr lang="lt-LT" dirty="0"/>
              <a:t>centro ne tik konceptualiai, bet ir aprūpinimo organizavimo prasme. </a:t>
            </a:r>
            <a:endParaRPr lang="lt-LT" dirty="0" smtClean="0"/>
          </a:p>
          <a:p>
            <a:endParaRPr lang="lt-LT" dirty="0"/>
          </a:p>
          <a:p>
            <a:r>
              <a:rPr lang="lt-LT" dirty="0" smtClean="0"/>
              <a:t>Todėl itin </a:t>
            </a:r>
            <a:r>
              <a:rPr lang="lt-LT" dirty="0"/>
              <a:t>svarbu, kad Išklausymo centras turėtų bendrųjų ir specialiųjų normų</a:t>
            </a:r>
          </a:p>
          <a:p>
            <a:r>
              <a:rPr lang="lt-LT" dirty="0"/>
              <a:t>bei kriterijų sistemą, kuria būtų vadovaujamasi palaikant santykius su </a:t>
            </a:r>
            <a:r>
              <a:rPr lang="lt-LT" dirty="0" smtClean="0"/>
              <a:t>susijusiomis tarnybomis</a:t>
            </a:r>
            <a:r>
              <a:rPr lang="lt-LT" dirty="0"/>
              <a:t>.</a:t>
            </a:r>
          </a:p>
          <a:p>
            <a:endParaRPr lang="lt-LT" dirty="0"/>
          </a:p>
          <a:p>
            <a:endParaRPr lang="lt-LT" dirty="0"/>
          </a:p>
        </p:txBody>
      </p:sp>
      <p:sp>
        <p:nvSpPr>
          <p:cNvPr id="4" name="Stačiakampis 3"/>
          <p:cNvSpPr/>
          <p:nvPr/>
        </p:nvSpPr>
        <p:spPr>
          <a:xfrm>
            <a:off x="586871" y="3933056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Išklausymo centras turi išlaikyti savo </a:t>
            </a:r>
            <a:r>
              <a:rPr lang="lt-LT" b="1" dirty="0"/>
              <a:t>teisėtą išskirtinumą, </a:t>
            </a:r>
            <a:r>
              <a:rPr lang="lt-LT" b="1" dirty="0" smtClean="0"/>
              <a:t>specifinę</a:t>
            </a:r>
            <a:endParaRPr lang="lt-LT" b="1" dirty="0"/>
          </a:p>
          <a:p>
            <a:r>
              <a:rPr lang="lt-LT" b="1" dirty="0"/>
              <a:t>žmogaus išklausymo ir palydėjimo funkciją, </a:t>
            </a:r>
            <a:r>
              <a:rPr lang="lt-LT" dirty="0"/>
              <a:t>didinti savo kompetenciją</a:t>
            </a:r>
            <a:r>
              <a:rPr lang="lt-LT" b="1" dirty="0"/>
              <a:t>, į</a:t>
            </a:r>
          </a:p>
          <a:p>
            <a:r>
              <a:rPr lang="lt-LT" b="1" dirty="0"/>
              <a:t>savo veiklą įtraukdamas visą bendruomenę</a:t>
            </a:r>
            <a:r>
              <a:rPr lang="lt-LT" b="1" dirty="0" smtClean="0"/>
              <a:t>.</a:t>
            </a:r>
          </a:p>
          <a:p>
            <a:endParaRPr lang="lt-LT" b="1" dirty="0"/>
          </a:p>
          <a:p>
            <a:r>
              <a:rPr lang="lt-LT" b="1" dirty="0" smtClean="0"/>
              <a:t> </a:t>
            </a:r>
            <a:r>
              <a:rPr lang="lt-LT" i="1" dirty="0"/>
              <a:t>Būti šalia</a:t>
            </a:r>
            <a:r>
              <a:rPr lang="lt-LT" dirty="0"/>
              <a:t>, t. y. teikti pagalbą</a:t>
            </a:r>
            <a:r>
              <a:rPr lang="lt-LT" dirty="0" smtClean="0"/>
              <a:t>,</a:t>
            </a:r>
            <a:r>
              <a:rPr lang="lt-LT" dirty="0"/>
              <a:t> nebūti pasyviems, bet </a:t>
            </a:r>
            <a:r>
              <a:rPr lang="lt-LT" dirty="0" smtClean="0"/>
              <a:t>atsakingiems</a:t>
            </a:r>
            <a:r>
              <a:rPr lang="lt-LT" dirty="0"/>
              <a:t>, auginti pasitikėjimą, jį rodyti, taigi </a:t>
            </a:r>
            <a:r>
              <a:rPr lang="lt-LT" dirty="0" smtClean="0"/>
              <a:t>raginti </a:t>
            </a:r>
            <a:r>
              <a:rPr lang="sv-SE" dirty="0" smtClean="0"/>
              <a:t>ir </a:t>
            </a:r>
            <a:r>
              <a:rPr lang="sv-SE" dirty="0"/>
              <a:t>lydėti, t. y. skatinti.</a:t>
            </a:r>
            <a:endParaRPr lang="lt-LT" dirty="0"/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52081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sers\Darbas\Desktop\išklausymo centras_knygelė\caritas-socialines-paramos-centras-66787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715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49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1421904" y="276821"/>
            <a:ext cx="5868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Nuo krypties parodymo atsakomybės prisiėmimo link</a:t>
            </a:r>
            <a:endParaRPr lang="lt-LT" b="1" dirty="0"/>
          </a:p>
        </p:txBody>
      </p:sp>
      <p:sp>
        <p:nvSpPr>
          <p:cNvPr id="3" name="Stačiakampis 2"/>
          <p:cNvSpPr/>
          <p:nvPr/>
        </p:nvSpPr>
        <p:spPr>
          <a:xfrm>
            <a:off x="293298" y="548680"/>
            <a:ext cx="79070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Išklausymo centras siekia nurodyti žmogui teisingą </a:t>
            </a:r>
            <a:r>
              <a:rPr lang="lt-LT" i="1" dirty="0"/>
              <a:t>kryptį</a:t>
            </a:r>
            <a:r>
              <a:rPr lang="lt-LT" dirty="0"/>
              <a:t> ir atlikti</a:t>
            </a:r>
          </a:p>
          <a:p>
            <a:r>
              <a:rPr lang="lt-LT" i="1" dirty="0"/>
              <a:t>tarpininkavimo </a:t>
            </a:r>
            <a:r>
              <a:rPr lang="lt-LT" dirty="0"/>
              <a:t>užduotį tarp žmonių ir tarnybų, tuo pat metu skatindamas</a:t>
            </a:r>
          </a:p>
          <a:p>
            <a:r>
              <a:rPr lang="lt-LT" dirty="0"/>
              <a:t>prisiimti atsakomybę ir palaikydamas tai</a:t>
            </a:r>
            <a:r>
              <a:rPr lang="lt-LT" dirty="0" smtClean="0"/>
              <a:t>.</a:t>
            </a:r>
            <a:endParaRPr lang="lt-L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smtClean="0"/>
              <a:t>Svarbu </a:t>
            </a:r>
            <a:r>
              <a:rPr lang="lt-LT" dirty="0"/>
              <a:t>žmogų priimti ir išklausyti</a:t>
            </a:r>
            <a:r>
              <a:rPr lang="lt-LT" dirty="0" smtClean="0"/>
              <a:t>,</a:t>
            </a:r>
            <a:r>
              <a:rPr lang="lt-LT" dirty="0"/>
              <a:t> užmegzti pozityvų ryšį su juo, tačiau taip pat reikia padėti jam </a:t>
            </a:r>
            <a:r>
              <a:rPr lang="lt-LT" dirty="0" smtClean="0"/>
              <a:t>rasti teisingus </a:t>
            </a:r>
            <a:r>
              <a:rPr lang="lt-LT" dirty="0"/>
              <a:t>atsakymus, kai kada jį tarsi papildyti. Išklausymo centras ir </a:t>
            </a:r>
            <a:r>
              <a:rPr lang="lt-LT" dirty="0" smtClean="0"/>
              <a:t>jame dirbantys </a:t>
            </a:r>
            <a:r>
              <a:rPr lang="lt-LT" dirty="0"/>
              <a:t>išklausantys žmonės gali prisiimti ir </a:t>
            </a:r>
            <a:r>
              <a:rPr lang="lt-LT" i="1" dirty="0"/>
              <a:t>pagalbininko </a:t>
            </a:r>
            <a:r>
              <a:rPr lang="lt-LT" dirty="0"/>
              <a:t>vaidmenį, </a:t>
            </a:r>
            <a:r>
              <a:rPr lang="lt-LT" dirty="0" smtClean="0"/>
              <a:t>bet  ne patarėjo.</a:t>
            </a:r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4" name="Stačiakampis 3"/>
          <p:cNvSpPr/>
          <p:nvPr/>
        </p:nvSpPr>
        <p:spPr>
          <a:xfrm>
            <a:off x="288107" y="2564904"/>
            <a:ext cx="89644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i="1" dirty="0"/>
              <a:t>Prisiimti atsakomybę </a:t>
            </a:r>
            <a:r>
              <a:rPr lang="lt-LT" dirty="0"/>
              <a:t>reiškia visas </a:t>
            </a:r>
            <a:r>
              <a:rPr lang="lt-LT" i="1" dirty="0"/>
              <a:t>istorijas</a:t>
            </a:r>
            <a:r>
              <a:rPr lang="lt-LT" dirty="0"/>
              <a:t>, kurios pasiekia Išklausymo</a:t>
            </a:r>
          </a:p>
          <a:p>
            <a:r>
              <a:rPr lang="lt-LT" dirty="0"/>
              <a:t>centrą, prisiimti, </a:t>
            </a:r>
            <a:r>
              <a:rPr lang="lt-LT" i="1" dirty="0"/>
              <a:t>prisiimti kaip savo rūpestį</a:t>
            </a:r>
            <a:r>
              <a:rPr lang="lt-LT" dirty="0"/>
              <a:t>, dėmesingai ir išlaikant santykį su</a:t>
            </a:r>
          </a:p>
          <a:p>
            <a:r>
              <a:rPr lang="lt-LT" dirty="0"/>
              <a:t>žmogumi. </a:t>
            </a:r>
            <a:endParaRPr lang="lt-LT" dirty="0" smtClean="0"/>
          </a:p>
          <a:p>
            <a:r>
              <a:rPr lang="lt-LT" dirty="0"/>
              <a:t> </a:t>
            </a:r>
            <a:r>
              <a:rPr lang="lt-LT" dirty="0" smtClean="0"/>
              <a:t>        Tai </a:t>
            </a:r>
            <a:r>
              <a:rPr lang="lt-LT" dirty="0"/>
              <a:t>įmanu, jei klausymas, kaip jau minėjome, nesupaprastinamas</a:t>
            </a:r>
          </a:p>
          <a:p>
            <a:r>
              <a:rPr lang="lt-LT" u="sng" dirty="0"/>
              <a:t>iki techninio lygio, o tampa dėmesingu, pagarbiu ir kompetentingu buvimu.</a:t>
            </a:r>
          </a:p>
          <a:p>
            <a:r>
              <a:rPr lang="lt-LT" b="1" dirty="0"/>
              <a:t>Būti kompetentingiems nereiškia viską tobulai išmanyti. </a:t>
            </a:r>
            <a:r>
              <a:rPr lang="lt-LT" dirty="0"/>
              <a:t>Tai reiškia pažinti</a:t>
            </a:r>
          </a:p>
          <a:p>
            <a:r>
              <a:rPr lang="lt-LT" dirty="0" smtClean="0"/>
              <a:t>palaikyti </a:t>
            </a:r>
            <a:r>
              <a:rPr lang="lt-LT" dirty="0"/>
              <a:t>ryšį su tuo, kas joje </a:t>
            </a:r>
            <a:r>
              <a:rPr lang="lt-LT" dirty="0" smtClean="0"/>
              <a:t>yra Choras, jaunimas, maldos grupė), </a:t>
            </a:r>
            <a:r>
              <a:rPr lang="lt-LT" dirty="0"/>
              <a:t>žinoti, kaip </a:t>
            </a:r>
            <a:r>
              <a:rPr lang="lt-LT" dirty="0" smtClean="0"/>
              <a:t>suaktyvinti tai</a:t>
            </a:r>
            <a:r>
              <a:rPr lang="lt-LT" dirty="0"/>
              <a:t>, </a:t>
            </a:r>
          </a:p>
          <a:p>
            <a:r>
              <a:rPr lang="lt-LT" b="1" dirty="0" smtClean="0"/>
              <a:t>Tai </a:t>
            </a:r>
            <a:r>
              <a:rPr lang="lt-LT" b="1" dirty="0"/>
              <a:t>ir liudijimas, ir </a:t>
            </a:r>
            <a:r>
              <a:rPr lang="lt-LT" b="1" i="1" dirty="0"/>
              <a:t>iššūkis man </a:t>
            </a:r>
            <a:r>
              <a:rPr lang="lt-LT" b="1" dirty="0"/>
              <a:t>įsipareigoti, </a:t>
            </a:r>
            <a:r>
              <a:rPr lang="lt-LT" b="1" dirty="0" smtClean="0"/>
              <a:t>prisiimti </a:t>
            </a:r>
            <a:r>
              <a:rPr lang="lt-LT" dirty="0" smtClean="0"/>
              <a:t>rūpestį</a:t>
            </a:r>
            <a:r>
              <a:rPr lang="lt-LT" dirty="0"/>
              <a:t>, rūpintis tais, kuriuos </a:t>
            </a:r>
            <a:r>
              <a:rPr lang="lt-LT" dirty="0" smtClean="0"/>
              <a:t>sutinku</a:t>
            </a:r>
          </a:p>
          <a:p>
            <a:r>
              <a:rPr lang="lt-LT" dirty="0" smtClean="0"/>
              <a:t>. </a:t>
            </a:r>
            <a:endParaRPr lang="lt-LT" b="1" dirty="0"/>
          </a:p>
          <a:p>
            <a:r>
              <a:rPr lang="lt-LT" dirty="0" smtClean="0"/>
              <a:t>Ar Išklausymo centras </a:t>
            </a:r>
            <a:r>
              <a:rPr lang="lt-LT" dirty="0"/>
              <a:t>yra </a:t>
            </a:r>
            <a:r>
              <a:rPr lang="lt-LT" i="1" dirty="0"/>
              <a:t>svarbus</a:t>
            </a:r>
            <a:r>
              <a:rPr lang="lt-LT" dirty="0"/>
              <a:t>, vertintina ne pagal tai, kiek žmonių buvo pagelbėta, bet</a:t>
            </a:r>
          </a:p>
          <a:p>
            <a:r>
              <a:rPr lang="lt-LT" dirty="0"/>
              <a:t>ar visos jų </a:t>
            </a:r>
            <a:r>
              <a:rPr lang="lt-LT" i="1" dirty="0"/>
              <a:t>istorijos </a:t>
            </a:r>
            <a:r>
              <a:rPr lang="lt-LT" dirty="0"/>
              <a:t>išklausytos dialogą ir santykį palaikančioje atmosferoje,</a:t>
            </a:r>
          </a:p>
          <a:p>
            <a:r>
              <a:rPr lang="lt-LT" dirty="0"/>
              <a:t>stiprinančioje žmogaus orumą ir savarankiškumą</a:t>
            </a:r>
            <a:r>
              <a:rPr lang="lt-LT" dirty="0" smtClean="0"/>
              <a:t>.</a:t>
            </a:r>
            <a:r>
              <a:rPr lang="lt-LT" i="1" dirty="0"/>
              <a:t> </a:t>
            </a:r>
            <a:endParaRPr lang="lt-LT" dirty="0"/>
          </a:p>
          <a:p>
            <a:endParaRPr lang="lt-LT" dirty="0"/>
          </a:p>
        </p:txBody>
      </p:sp>
      <p:sp>
        <p:nvSpPr>
          <p:cNvPr id="5" name="Stačiakampis 4"/>
          <p:cNvSpPr/>
          <p:nvPr/>
        </p:nvSpPr>
        <p:spPr>
          <a:xfrm>
            <a:off x="293298" y="4797152"/>
            <a:ext cx="326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>
                <a:solidFill>
                  <a:prstClr val="black"/>
                </a:solidFill>
              </a:rPr>
              <a:t>teritoriją ir gebėti </a:t>
            </a:r>
            <a:r>
              <a:rPr lang="lt-LT" dirty="0"/>
              <a:t>kas reikalinga. </a:t>
            </a:r>
          </a:p>
        </p:txBody>
      </p:sp>
    </p:spTree>
    <p:extLst>
      <p:ext uri="{BB962C8B-B14F-4D97-AF65-F5344CB8AC3E}">
        <p14:creationId xmlns:p14="http://schemas.microsoft.com/office/powerpoint/2010/main" val="2968179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359024" y="531567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i="1" dirty="0"/>
              <a:t>Prisiimti atsakomybę</a:t>
            </a:r>
            <a:r>
              <a:rPr lang="lt-LT" i="1" dirty="0"/>
              <a:t> </a:t>
            </a:r>
            <a:r>
              <a:rPr lang="lt-LT" dirty="0"/>
              <a:t>reiškia lydėti žmogų, ieškantį, kaip išspręsti savo</a:t>
            </a:r>
          </a:p>
          <a:p>
            <a:r>
              <a:rPr lang="lt-LT" dirty="0"/>
              <a:t>problemas</a:t>
            </a:r>
            <a:r>
              <a:rPr lang="lt-LT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smtClean="0"/>
              <a:t> </a:t>
            </a:r>
            <a:r>
              <a:rPr lang="lt-LT" dirty="0"/>
              <a:t>pradedant nuo to, kad jis žinotų savo teises, </a:t>
            </a:r>
            <a:endParaRPr lang="lt-L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smtClean="0"/>
              <a:t>padedant </a:t>
            </a:r>
            <a:r>
              <a:rPr lang="lt-LT" dirty="0"/>
              <a:t>jam </a:t>
            </a:r>
            <a:r>
              <a:rPr lang="lt-LT" dirty="0" smtClean="0"/>
              <a:t>suvokti savo </a:t>
            </a:r>
            <a:r>
              <a:rPr lang="lt-LT" dirty="0"/>
              <a:t>reikmes ir sužinoti, kokios yra galimybės jas įveikti, </a:t>
            </a:r>
          </a:p>
          <a:p>
            <a:r>
              <a:rPr lang="lt-LT" dirty="0" smtClean="0"/>
              <a:t>Nepaliekant vieno</a:t>
            </a:r>
            <a:r>
              <a:rPr lang="lt-LT" dirty="0"/>
              <a:t>, ištikto bėdos, tačiau leidžiant jam tapti atsakingam už savo gyvenimą,</a:t>
            </a:r>
          </a:p>
          <a:p>
            <a:endParaRPr lang="lt-L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smtClean="0"/>
              <a:t>padedant </a:t>
            </a:r>
            <a:r>
              <a:rPr lang="lt-LT" dirty="0"/>
              <a:t>suprasti, kad nepaisant to, jog galbūt niekada nebus patenkintos</a:t>
            </a:r>
          </a:p>
          <a:p>
            <a:r>
              <a:rPr lang="lt-LT" dirty="0"/>
              <a:t>visos jo reikmės, tai neapriboja nenusakomo žmogaus ir jo troškimų horizonto.</a:t>
            </a:r>
          </a:p>
          <a:p>
            <a:endParaRPr lang="lt-LT" dirty="0" smtClean="0"/>
          </a:p>
          <a:p>
            <a:r>
              <a:rPr lang="lt-LT" i="1" dirty="0"/>
              <a:t>(</a:t>
            </a:r>
            <a:r>
              <a:rPr lang="lt-LT" i="1" dirty="0" smtClean="0"/>
              <a:t>Taigi </a:t>
            </a:r>
            <a:r>
              <a:rPr lang="lt-LT" i="1" dirty="0"/>
              <a:t>reikia sukurti tokią perspektyvą, kuri padėtų žmogui iki galo</a:t>
            </a:r>
          </a:p>
          <a:p>
            <a:r>
              <a:rPr lang="lt-LT" i="1" dirty="0"/>
              <a:t>išgyventi savo vardą, atpažinti savo pašaukimą kaip vienintelį ir nepakartojamą</a:t>
            </a:r>
          </a:p>
          <a:p>
            <a:r>
              <a:rPr lang="lt-LT" i="1" dirty="0"/>
              <a:t>šiame pasaulyje, suprasti, jog ribotumai, trūkumai, itin gniuždantys</a:t>
            </a:r>
          </a:p>
          <a:p>
            <a:r>
              <a:rPr lang="lt-LT" i="1" dirty="0"/>
              <a:t>patyrimai nėra paskutinis gyvenimo žodis. Paskutinis žodis yra artimumas</a:t>
            </a:r>
          </a:p>
          <a:p>
            <a:r>
              <a:rPr lang="lt-LT" i="1" dirty="0"/>
              <a:t>(kalbama apie žmogiškąjį artimumą, o ne Dievo buvimą šalia, kitaip tariant,</a:t>
            </a:r>
          </a:p>
          <a:p>
            <a:r>
              <a:rPr lang="lt-LT" i="1" dirty="0"/>
              <a:t>artumą – red. pastaba), kartais tylus, negebantis išspręsti visų sunkumų, tegalintis</a:t>
            </a:r>
          </a:p>
          <a:p>
            <a:r>
              <a:rPr lang="lt-LT" i="1" dirty="0"/>
              <a:t>žvelgti tau į veidą ir paimti už rankos, kaip tai daroma su vaikais</a:t>
            </a:r>
          </a:p>
          <a:p>
            <a:r>
              <a:rPr lang="lt-LT" i="1" dirty="0"/>
              <a:t>(„jei netapsite kaip vaikai“, plg. Mt 18, 3–4), kaip elgiamasi atsisveikinant su</a:t>
            </a:r>
          </a:p>
          <a:p>
            <a:r>
              <a:rPr lang="lt-LT" i="1" dirty="0"/>
              <a:t>mirštančiuoju</a:t>
            </a:r>
            <a:r>
              <a:rPr lang="lt-LT" i="1" dirty="0" smtClean="0"/>
              <a:t>.)</a:t>
            </a:r>
            <a:endParaRPr lang="lt-LT" i="1" dirty="0"/>
          </a:p>
        </p:txBody>
      </p:sp>
      <p:pic>
        <p:nvPicPr>
          <p:cNvPr id="9218" name="Picture 2" descr="D:\Users\Darbas\Desktop\išklausymo centras_knygelė\cace67bf7144e323353c383d1832fbfc14a123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31382"/>
            <a:ext cx="1808163" cy="1239837"/>
          </a:xfrm>
          <a:prstGeom prst="ellipse">
            <a:avLst/>
          </a:prstGeom>
          <a:ln w="63500" cap="rnd">
            <a:solidFill>
              <a:srgbClr val="333333"/>
            </a:solidFill>
            <a:prstDash val="sysDot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805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2051720" y="548680"/>
            <a:ext cx="4636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/>
              <a:t>Nuo poreikių išsiaiškinimo jų numatymo link</a:t>
            </a:r>
          </a:p>
        </p:txBody>
      </p:sp>
      <p:sp>
        <p:nvSpPr>
          <p:cNvPr id="3" name="Stačiakampis 2"/>
          <p:cNvSpPr/>
          <p:nvPr/>
        </p:nvSpPr>
        <p:spPr>
          <a:xfrm>
            <a:off x="323528" y="1340768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Dažnai Išklausymo centras sunkiai pripažįstamas kaip erdvė, kurioje</a:t>
            </a:r>
          </a:p>
          <a:p>
            <a:r>
              <a:rPr lang="lt-LT" dirty="0"/>
              <a:t>atsiskleidžia </a:t>
            </a:r>
            <a:r>
              <a:rPr lang="lt-LT" i="1" dirty="0"/>
              <a:t>įprastinė </a:t>
            </a:r>
            <a:r>
              <a:rPr lang="lt-LT" dirty="0"/>
              <a:t>skurdo situacija. Vis dėlto bendruomenėse egzistuoja</a:t>
            </a:r>
          </a:p>
          <a:p>
            <a:r>
              <a:rPr lang="lt-LT" dirty="0"/>
              <a:t>daug neatskleistų problemų. Kad jos būtų įveiktos, reikia dėti bendras pastangas,</a:t>
            </a:r>
          </a:p>
          <a:p>
            <a:r>
              <a:rPr lang="lt-LT" dirty="0"/>
              <a:t>suaktyvinti solidarumo tinklą</a:t>
            </a:r>
            <a:r>
              <a:rPr lang="lt-LT" dirty="0" smtClean="0"/>
              <a:t>.</a:t>
            </a:r>
          </a:p>
          <a:p>
            <a:endParaRPr lang="lt-LT" dirty="0"/>
          </a:p>
          <a:p>
            <a:r>
              <a:rPr lang="lt-LT" dirty="0"/>
              <a:t>Taigi Išklausymo centras gali iš anksto numatyti, atidžiai ir taktiškai</a:t>
            </a:r>
          </a:p>
          <a:p>
            <a:r>
              <a:rPr lang="lt-LT" dirty="0"/>
              <a:t>įvardyti besusidarančias situacijas, neapsiriboti tik jau esamų reikmių išsiaiškinimu</a:t>
            </a:r>
            <a:r>
              <a:rPr lang="lt-LT" dirty="0" smtClean="0"/>
              <a:t>.</a:t>
            </a:r>
          </a:p>
          <a:p>
            <a:endParaRPr lang="lt-LT" dirty="0"/>
          </a:p>
          <a:p>
            <a:r>
              <a:rPr lang="lt-LT" dirty="0">
                <a:solidFill>
                  <a:schemeClr val="accent5">
                    <a:lumMod val="50000"/>
                  </a:schemeClr>
                </a:solidFill>
              </a:rPr>
              <a:t>Šia prasme ypatingas vaidmuo tenka gebėjimui pastebėti, kokiame kontekste</a:t>
            </a:r>
          </a:p>
          <a:p>
            <a:r>
              <a:rPr lang="lt-LT" dirty="0">
                <a:solidFill>
                  <a:schemeClr val="accent5">
                    <a:lumMod val="50000"/>
                  </a:schemeClr>
                </a:solidFill>
              </a:rPr>
              <a:t>iškyla reikmė.</a:t>
            </a:r>
            <a:r>
              <a:rPr lang="lt-LT" dirty="0"/>
              <a:t> Tam reikia brandaus gebėjimo vertinti, tikrinti, naujai</a:t>
            </a:r>
          </a:p>
          <a:p>
            <a:r>
              <a:rPr lang="lt-LT" dirty="0"/>
              <a:t>įvardyti savo vaidmenį keičiantis išorinėms sąlygoms.</a:t>
            </a:r>
          </a:p>
        </p:txBody>
      </p:sp>
      <p:pic>
        <p:nvPicPr>
          <p:cNvPr id="10242" name="Picture 2" descr="Vaizdo rezultatas pagal užklausą „EMIGRANTAI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80089"/>
            <a:ext cx="2382985" cy="15860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558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467544" y="1582341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Žvelgiant iš šios perspektyvos </a:t>
            </a:r>
            <a:r>
              <a:rPr lang="lt-LT" b="1" dirty="0"/>
              <a:t>Išklausymo centras </a:t>
            </a:r>
            <a:r>
              <a:rPr lang="lt-LT" dirty="0"/>
              <a:t>gali tapti priemone,</a:t>
            </a:r>
          </a:p>
          <a:p>
            <a:r>
              <a:rPr lang="lt-LT" i="1" dirty="0"/>
              <a:t>skatinančia veikti spontanišką pagalbos sistemą, apimančią asmenis,</a:t>
            </a:r>
          </a:p>
          <a:p>
            <a:r>
              <a:rPr lang="lt-LT" i="1" dirty="0"/>
              <a:t>šeimas, paskatinančią tam tikrus paprasčiausius solidarumo gestus, padedančius</a:t>
            </a:r>
          </a:p>
          <a:p>
            <a:r>
              <a:rPr lang="lt-LT" i="1" dirty="0"/>
              <a:t>kurti bendruomenę, kurioje žmonės vieni kitiems broliškai padeda</a:t>
            </a:r>
            <a:r>
              <a:rPr lang="lt-LT" dirty="0"/>
              <a:t>.</a:t>
            </a:r>
          </a:p>
          <a:p>
            <a:endParaRPr lang="lt-LT" dirty="0" smtClean="0"/>
          </a:p>
          <a:p>
            <a:r>
              <a:rPr lang="lt-LT" dirty="0" smtClean="0"/>
              <a:t>Yra </a:t>
            </a:r>
            <a:r>
              <a:rPr lang="lt-LT" dirty="0"/>
              <a:t>daug galimų formų: priėmimas savo namuose, šeimoje, pagalba siekiant</a:t>
            </a:r>
          </a:p>
          <a:p>
            <a:r>
              <a:rPr lang="lt-LT" dirty="0"/>
              <a:t>kitų tarnybų pagalbos (išaiškinant procesą, jo dalis, palydint, o ne tik apie tai</a:t>
            </a:r>
          </a:p>
          <a:p>
            <a:r>
              <a:rPr lang="lt-LT" dirty="0"/>
              <a:t>informuojant ar užsimenant).</a:t>
            </a:r>
          </a:p>
        </p:txBody>
      </p:sp>
      <p:sp>
        <p:nvSpPr>
          <p:cNvPr id="3" name="Stačiakampis 2"/>
          <p:cNvSpPr/>
          <p:nvPr/>
        </p:nvSpPr>
        <p:spPr>
          <a:xfrm>
            <a:off x="1835696" y="692696"/>
            <a:ext cx="507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/>
              <a:t>Nuo poreikių išsiaiškinimo jų numatymo link</a:t>
            </a:r>
          </a:p>
        </p:txBody>
      </p:sp>
      <p:pic>
        <p:nvPicPr>
          <p:cNvPr id="11266" name="Picture 2" descr="Vaizdo rezultatas pagal užklausą „ŠEIMA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240" y="3885537"/>
            <a:ext cx="3186245" cy="22797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833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2483768" y="476672"/>
            <a:ext cx="3749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Nuo solidarumo teisių apsaugos link</a:t>
            </a:r>
            <a:endParaRPr lang="lt-LT" b="1" dirty="0"/>
          </a:p>
        </p:txBody>
      </p:sp>
      <p:sp>
        <p:nvSpPr>
          <p:cNvPr id="3" name="Stačiakampis 2"/>
          <p:cNvSpPr/>
          <p:nvPr/>
        </p:nvSpPr>
        <p:spPr>
          <a:xfrm>
            <a:off x="569777" y="892446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Jei Išklausymo centras yra reikmių </a:t>
            </a:r>
            <a:r>
              <a:rPr lang="lt-LT" b="1" dirty="0"/>
              <a:t>„antena</a:t>
            </a:r>
            <a:r>
              <a:rPr lang="lt-LT" b="1" dirty="0" smtClean="0"/>
              <a:t>“, </a:t>
            </a:r>
            <a:r>
              <a:rPr lang="lt-LT" dirty="0"/>
              <a:t>jis tampa palengvinimu ir</a:t>
            </a:r>
          </a:p>
          <a:p>
            <a:r>
              <a:rPr lang="lt-LT" dirty="0"/>
              <a:t>paskatinimu ne tik krikščionių bendruomenei, bet ir kitoms institucijoms.</a:t>
            </a:r>
          </a:p>
          <a:p>
            <a:endParaRPr lang="lt-LT" dirty="0" smtClean="0"/>
          </a:p>
          <a:p>
            <a:r>
              <a:rPr lang="lt-LT" dirty="0" smtClean="0"/>
              <a:t>Taip </a:t>
            </a:r>
            <a:r>
              <a:rPr lang="lt-LT" dirty="0"/>
              <a:t>jis prisiima tarsi budėtojo vaidmenį, primygtinai reikalaudamas</a:t>
            </a:r>
            <a:r>
              <a:rPr lang="lt-LT" dirty="0" smtClean="0"/>
              <a:t>,</a:t>
            </a:r>
          </a:p>
          <a:p>
            <a:r>
              <a:rPr lang="lt-LT" dirty="0" smtClean="0"/>
              <a:t>kad socialinės </a:t>
            </a:r>
            <a:r>
              <a:rPr lang="lt-LT" dirty="0"/>
              <a:t>pareigos būtų vykdomos pagarbiai ir laikantis teisingumo, </a:t>
            </a:r>
          </a:p>
          <a:p>
            <a:r>
              <a:rPr lang="lt-LT" dirty="0" smtClean="0"/>
              <a:t>kad būtų </a:t>
            </a:r>
            <a:r>
              <a:rPr lang="lt-LT" dirty="0"/>
              <a:t>„padaroma visa, ko reikalauja teisingumas, kad nebūtų duodama</a:t>
            </a:r>
          </a:p>
          <a:p>
            <a:r>
              <a:rPr lang="lt-LT" dirty="0"/>
              <a:t>kaip meilės dovana tai, kas priklauso pagal teisingumą“ </a:t>
            </a:r>
            <a:r>
              <a:rPr lang="lt-LT" sz="1200" dirty="0"/>
              <a:t>(</a:t>
            </a:r>
            <a:r>
              <a:rPr lang="lt-LT" sz="1200" i="1" dirty="0"/>
              <a:t>pop. Pauliaus VI dekretas dėl Pasauliečių apaštalavimo  8 sk.)</a:t>
            </a:r>
            <a:endParaRPr lang="lt-LT" sz="1200" dirty="0"/>
          </a:p>
          <a:p>
            <a:endParaRPr lang="lt-LT" dirty="0"/>
          </a:p>
        </p:txBody>
      </p:sp>
      <p:sp>
        <p:nvSpPr>
          <p:cNvPr id="4" name="Stačiakampis 3"/>
          <p:cNvSpPr/>
          <p:nvPr/>
        </p:nvSpPr>
        <p:spPr>
          <a:xfrm>
            <a:off x="606828" y="494116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i="1" dirty="0"/>
              <a:t>Išklausymo centras neturėtų apsiimti tvarkyti to, kas priklauso </a:t>
            </a:r>
            <a:r>
              <a:rPr lang="lt-LT" i="1" dirty="0" smtClean="0"/>
              <a:t>kitų kompetencijai</a:t>
            </a:r>
            <a:r>
              <a:rPr lang="lt-LT" i="1" dirty="0"/>
              <a:t>, </a:t>
            </a:r>
          </a:p>
          <a:p>
            <a:r>
              <a:rPr lang="lt-LT" i="1" dirty="0" smtClean="0"/>
              <a:t>tačiau turi skatinti būtiną </a:t>
            </a:r>
            <a:r>
              <a:rPr lang="lt-LT" i="1" dirty="0"/>
              <a:t>įsikišimą, pranešti apie </a:t>
            </a:r>
            <a:r>
              <a:rPr lang="lt-LT" i="1" dirty="0" smtClean="0"/>
              <a:t>neužbaigtus</a:t>
            </a:r>
            <a:endParaRPr lang="lt-LT" i="1" dirty="0"/>
          </a:p>
          <a:p>
            <a:r>
              <a:rPr lang="fi-FI" i="1" dirty="0"/>
              <a:t>darbus, reikalauti, kad būtų vykdoma tai, ką laiduoja pilietinės</a:t>
            </a:r>
          </a:p>
          <a:p>
            <a:r>
              <a:rPr lang="lt-LT" i="1" dirty="0"/>
              <a:t>žmogaus teisės.</a:t>
            </a:r>
          </a:p>
        </p:txBody>
      </p:sp>
      <p:pic>
        <p:nvPicPr>
          <p:cNvPr id="12290" name="Picture 2" descr="D:\Users\Darbas\Desktop\išklausymo centras_knygelė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120" y="292494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579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396163" y="1268760"/>
            <a:ext cx="84963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Pastangos gailestingosios meilės vardu nedalyti to, kas priklauso pagal</a:t>
            </a:r>
          </a:p>
          <a:p>
            <a:r>
              <a:rPr lang="lt-LT" dirty="0"/>
              <a:t>įstatymą ar yra žmogaus teisė, turėtų tapti bendra praktika. </a:t>
            </a:r>
            <a:r>
              <a:rPr lang="lt-LT" i="1" dirty="0"/>
              <a:t>Žmogus, </a:t>
            </a:r>
            <a:r>
              <a:rPr lang="lt-LT" i="1" dirty="0" smtClean="0"/>
              <a:t>kuriuo 17 rūpinamasi</a:t>
            </a:r>
            <a:r>
              <a:rPr lang="lt-LT" i="1" dirty="0"/>
              <a:t>, </a:t>
            </a:r>
          </a:p>
          <a:p>
            <a:r>
              <a:rPr lang="lt-LT" i="1" dirty="0"/>
              <a:t>neturi būti „apipilamas pagalba“, tartum teisės būtų jį nuskurdinusios</a:t>
            </a:r>
            <a:r>
              <a:rPr lang="lt-LT" i="1" dirty="0" smtClean="0"/>
              <a:t>,</a:t>
            </a:r>
            <a:r>
              <a:rPr lang="lt-LT" i="1" dirty="0"/>
              <a:t> reikia jam padėti, </a:t>
            </a:r>
          </a:p>
          <a:p>
            <a:r>
              <a:rPr lang="lt-LT" i="1" dirty="0" smtClean="0"/>
              <a:t>už </a:t>
            </a:r>
            <a:r>
              <a:rPr lang="lt-LT" i="1" dirty="0"/>
              <a:t>jį visko nedarant. </a:t>
            </a:r>
          </a:p>
          <a:p>
            <a:r>
              <a:rPr lang="lt-LT" dirty="0" smtClean="0"/>
              <a:t>Todėl </a:t>
            </a:r>
            <a:r>
              <a:rPr lang="lt-LT" dirty="0"/>
              <a:t>reikia didinti </a:t>
            </a:r>
            <a:r>
              <a:rPr lang="lt-LT" dirty="0" smtClean="0"/>
              <a:t>jautrumą žmogaus </a:t>
            </a:r>
            <a:r>
              <a:rPr lang="lt-LT" dirty="0"/>
              <a:t>teisių apsaugai, stengiantis tas teises žinoti, kad būtų galima </a:t>
            </a:r>
            <a:r>
              <a:rPr lang="lt-LT" dirty="0" smtClean="0"/>
              <a:t>jas ginti </a:t>
            </a:r>
            <a:r>
              <a:rPr lang="lt-LT" dirty="0"/>
              <a:t>ir drauge kitas skatinti.</a:t>
            </a:r>
          </a:p>
          <a:p>
            <a:endParaRPr lang="lt-LT" dirty="0"/>
          </a:p>
          <a:p>
            <a:endParaRPr lang="lt-LT" dirty="0"/>
          </a:p>
          <a:p>
            <a:r>
              <a:rPr lang="lt-LT" dirty="0" smtClean="0"/>
              <a:t>Šie įžvalgų </a:t>
            </a:r>
            <a:r>
              <a:rPr lang="lt-LT" dirty="0"/>
              <a:t>skirsniai, kuriuos trumpai apžvelgėme, gali tapti</a:t>
            </a:r>
          </a:p>
          <a:p>
            <a:r>
              <a:rPr lang="lt-LT" dirty="0"/>
              <a:t>darbo krypčių takeliais, šalia kurių galima tiesti kelius. Dėl situacijų sudėtingumo</a:t>
            </a:r>
          </a:p>
          <a:p>
            <a:r>
              <a:rPr lang="lt-LT" dirty="0"/>
              <a:t>ir bejėgiškumo, pajuntamo negebant išspręsti problemų, </a:t>
            </a:r>
            <a:r>
              <a:rPr lang="lt-L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gali kilti</a:t>
            </a:r>
          </a:p>
          <a:p>
            <a:r>
              <a:rPr lang="lt-L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pagunda paprasčiausiai viską paversti pagalba teikiant atsakymus. </a:t>
            </a:r>
            <a:r>
              <a:rPr lang="lt-LT" dirty="0"/>
              <a:t>Tačiau</a:t>
            </a:r>
          </a:p>
          <a:p>
            <a:r>
              <a:rPr lang="lt-LT" dirty="0"/>
              <a:t>tai būtų apgaulinga išeitis, išduodanti pačią Išklausymo centro prasmę ir</a:t>
            </a:r>
          </a:p>
          <a:p>
            <a:r>
              <a:rPr lang="lt-LT" dirty="0"/>
              <a:t>tikrovę.</a:t>
            </a:r>
          </a:p>
        </p:txBody>
      </p:sp>
    </p:spTree>
    <p:extLst>
      <p:ext uri="{BB962C8B-B14F-4D97-AF65-F5344CB8AC3E}">
        <p14:creationId xmlns:p14="http://schemas.microsoft.com/office/powerpoint/2010/main" val="3369426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683568" y="1556792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dirty="0"/>
              <a:t>Taigi esame kviečiami tęsti kelionę atnaujinę savo įsipareigojimą, kad</a:t>
            </a:r>
          </a:p>
          <a:p>
            <a:pPr algn="ctr"/>
            <a:r>
              <a:rPr lang="lt-LT" sz="2400" dirty="0"/>
              <a:t>Išklausymo centras būtų išskirtinė priemonė, visai bendruomenei teikianti</a:t>
            </a:r>
          </a:p>
          <a:p>
            <a:pPr algn="ctr"/>
            <a:r>
              <a:rPr lang="lt-LT" sz="2400" dirty="0"/>
              <a:t>progą bręsti ir įsitraukti, jog kiekvienas žmogus tikrai jaustųsi vienatinės</a:t>
            </a:r>
          </a:p>
          <a:p>
            <a:pPr algn="ctr"/>
            <a:r>
              <a:rPr lang="lt-LT" sz="2400" dirty="0"/>
              <a:t>Dievo šeimos narys ir pilietinių teisių </a:t>
            </a:r>
            <a:r>
              <a:rPr lang="lt-LT" sz="2400" dirty="0" smtClean="0"/>
              <a:t>turėtojas.</a:t>
            </a:r>
            <a:endParaRPr lang="lt-LT" sz="2400" dirty="0"/>
          </a:p>
        </p:txBody>
      </p:sp>
      <p:pic>
        <p:nvPicPr>
          <p:cNvPr id="13314" name="Picture 2" descr="D:\Users\Darbas\Desktop\išklausymo centras_knygelė\Centro-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22530"/>
            <a:ext cx="1716831" cy="16520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76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Darbas\Desktop\išklausymo centras_knygelė\Centro-de-Escuch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84984"/>
            <a:ext cx="3960440" cy="279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Darbas\Desktop\išklausymo centras_knygelė\Centro-de-Escucha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0175"/>
            <a:ext cx="3960439" cy="273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07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83568" y="1124744"/>
            <a:ext cx="7543800" cy="3886200"/>
          </a:xfrm>
        </p:spPr>
        <p:txBody>
          <a:bodyPr>
            <a:normAutofit fontScale="47500" lnSpcReduction="20000"/>
          </a:bodyPr>
          <a:lstStyle/>
          <a:p>
            <a:endParaRPr lang="lt-LT" sz="1500" dirty="0" smtClean="0"/>
          </a:p>
          <a:p>
            <a:r>
              <a:rPr lang="lt-LT" sz="2900" dirty="0" smtClean="0">
                <a:solidFill>
                  <a:schemeClr val="tx1"/>
                </a:solidFill>
              </a:rPr>
              <a:t>Ši nauja </a:t>
            </a:r>
            <a:r>
              <a:rPr lang="lt-LT" sz="2900" i="1" dirty="0" smtClean="0">
                <a:solidFill>
                  <a:schemeClr val="tx1"/>
                </a:solidFill>
              </a:rPr>
              <a:t>Caritas </a:t>
            </a:r>
            <a:r>
              <a:rPr lang="lt-LT" sz="2900" dirty="0" smtClean="0">
                <a:solidFill>
                  <a:schemeClr val="tx1"/>
                </a:solidFill>
              </a:rPr>
              <a:t>tarnystė skirta žmonėms, norintiems išsikalbėti, pasidalyti rūpesčiais ir būti išgirstiems:</a:t>
            </a:r>
          </a:p>
          <a:p>
            <a:pPr marL="0" indent="0">
              <a:buNone/>
            </a:pPr>
            <a:r>
              <a:rPr lang="lt-LT" sz="2900" dirty="0" smtClean="0">
                <a:solidFill>
                  <a:schemeClr val="tx1"/>
                </a:solidFill>
              </a:rPr>
              <a:t> </a:t>
            </a:r>
          </a:p>
          <a:p>
            <a:r>
              <a:rPr lang="lt-LT" sz="2900" dirty="0" smtClean="0">
                <a:solidFill>
                  <a:schemeClr val="tx1"/>
                </a:solidFill>
              </a:rPr>
              <a:t>jaučiasi vieniši, neišklausyti ir pamiršti. Tai yra viena iš šiandienės </a:t>
            </a:r>
            <a:r>
              <a:rPr lang="lt-LT" sz="2900" b="1" i="1" dirty="0" smtClean="0">
                <a:solidFill>
                  <a:schemeClr val="tx1"/>
                </a:solidFill>
              </a:rPr>
              <a:t>visuomenės skurdo formų</a:t>
            </a:r>
            <a:r>
              <a:rPr lang="lt-LT" sz="2900" b="1" dirty="0" smtClean="0">
                <a:solidFill>
                  <a:schemeClr val="tx1"/>
                </a:solidFill>
              </a:rPr>
              <a:t>.</a:t>
            </a:r>
            <a:r>
              <a:rPr lang="lt-LT" sz="2900" dirty="0" smtClean="0">
                <a:solidFill>
                  <a:schemeClr val="tx1"/>
                </a:solidFill>
              </a:rPr>
              <a:t> Tokį vargą patiriantiems žmonėms gali padėti </a:t>
            </a:r>
            <a:r>
              <a:rPr lang="lt-LT" sz="2900" i="1" dirty="0" smtClean="0">
                <a:solidFill>
                  <a:schemeClr val="tx1"/>
                </a:solidFill>
              </a:rPr>
              <a:t>Išklausymo centras</a:t>
            </a:r>
            <a:r>
              <a:rPr lang="lt-LT" sz="2900" dirty="0" smtClean="0">
                <a:solidFill>
                  <a:schemeClr val="tx1"/>
                </a:solidFill>
              </a:rPr>
              <a:t>, suteikiantis jiems erdvę būti išgirstiems ir nelikti vienišiems.</a:t>
            </a:r>
          </a:p>
          <a:p>
            <a:endParaRPr lang="lt-LT" sz="2900" dirty="0" smtClean="0">
              <a:solidFill>
                <a:schemeClr val="tx1"/>
              </a:solidFill>
            </a:endParaRPr>
          </a:p>
          <a:p>
            <a:r>
              <a:rPr lang="lt-LT" sz="2900" b="1" i="1" dirty="0">
                <a:solidFill>
                  <a:schemeClr val="tx1"/>
                </a:solidFill>
              </a:rPr>
              <a:t>Išklausymo centras </a:t>
            </a:r>
            <a:r>
              <a:rPr lang="lt-LT" sz="2900" dirty="0">
                <a:solidFill>
                  <a:schemeClr val="tx1"/>
                </a:solidFill>
              </a:rPr>
              <a:t>– tai būdas tarnauti ir dovanotis artimui, </a:t>
            </a:r>
            <a:r>
              <a:rPr lang="lt-LT" sz="2900" dirty="0" smtClean="0">
                <a:solidFill>
                  <a:schemeClr val="tx1"/>
                </a:solidFill>
              </a:rPr>
              <a:t>sykiu pastebint ir atrandant ne tik šalia esantį žmogų, mūsų artimąjį, bet ir save patį.</a:t>
            </a:r>
          </a:p>
          <a:p>
            <a:endParaRPr lang="lt-LT" sz="2900" dirty="0">
              <a:solidFill>
                <a:schemeClr val="tx1"/>
              </a:solidFill>
            </a:endParaRPr>
          </a:p>
          <a:p>
            <a:r>
              <a:rPr lang="lt-LT" sz="2900" dirty="0" smtClean="0">
                <a:solidFill>
                  <a:schemeClr val="tx1"/>
                </a:solidFill>
              </a:rPr>
              <a:t>Tai būdas įsijausti į kitą žmogų, kad jis pajaustų, jog jam padėti tiesiama ranka, ir kad taip patirtų šiltą žmogišką bendrystę.</a:t>
            </a:r>
          </a:p>
          <a:p>
            <a:endParaRPr lang="lt-LT" sz="2900" dirty="0" smtClean="0">
              <a:solidFill>
                <a:schemeClr val="tx1"/>
              </a:solidFill>
            </a:endParaRPr>
          </a:p>
          <a:p>
            <a:r>
              <a:rPr lang="lt-LT" sz="2900" b="1" i="1" dirty="0" smtClean="0">
                <a:solidFill>
                  <a:schemeClr val="tx1"/>
                </a:solidFill>
              </a:rPr>
              <a:t>Išklausymo </a:t>
            </a:r>
            <a:r>
              <a:rPr lang="lt-LT" sz="2900" b="1" i="1" dirty="0">
                <a:solidFill>
                  <a:schemeClr val="tx1"/>
                </a:solidFill>
              </a:rPr>
              <a:t>centras </a:t>
            </a:r>
            <a:r>
              <a:rPr lang="lt-LT" sz="2900" b="1" dirty="0">
                <a:solidFill>
                  <a:schemeClr val="tx1"/>
                </a:solidFill>
              </a:rPr>
              <a:t>– tai </a:t>
            </a:r>
            <a:r>
              <a:rPr lang="lt-LT" sz="2900" b="1" i="1" dirty="0">
                <a:solidFill>
                  <a:schemeClr val="tx1"/>
                </a:solidFill>
              </a:rPr>
              <a:t>Caritas </a:t>
            </a:r>
            <a:r>
              <a:rPr lang="lt-LT" sz="2900" b="1" dirty="0">
                <a:solidFill>
                  <a:schemeClr val="tx1"/>
                </a:solidFill>
              </a:rPr>
              <a:t>veikimo būdas</a:t>
            </a:r>
            <a:r>
              <a:rPr lang="lt-LT" sz="2900" dirty="0">
                <a:solidFill>
                  <a:schemeClr val="tx1"/>
                </a:solidFill>
              </a:rPr>
              <a:t>. Jis remiasi </a:t>
            </a:r>
            <a:r>
              <a:rPr lang="lt-LT" sz="2900" dirty="0" smtClean="0">
                <a:solidFill>
                  <a:schemeClr val="tx1"/>
                </a:solidFill>
              </a:rPr>
              <a:t>gailestingosios meilės samprata, suvokimu, kad turime sutikti kitą žmogų ten, kur jis yra. Tai nauja galimybė padėti artimui jo gyvenimo kelionėje, palydint ar tiesiog pabūnant šalia išbandymo ar sunkumo metą</a:t>
            </a:r>
          </a:p>
          <a:p>
            <a:endParaRPr lang="lt-LT" sz="2900" dirty="0" smtClean="0">
              <a:solidFill>
                <a:schemeClr val="tx1"/>
              </a:solidFill>
            </a:endParaRPr>
          </a:p>
          <a:p>
            <a:endParaRPr lang="lt-LT" sz="2900" dirty="0">
              <a:solidFill>
                <a:schemeClr val="tx1"/>
              </a:solidFill>
            </a:endParaRPr>
          </a:p>
          <a:p>
            <a:endParaRPr lang="lt-LT" sz="2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lt-LT" sz="29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lt-LT" sz="19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lt-LT" sz="1400" dirty="0" smtClean="0"/>
          </a:p>
          <a:p>
            <a:pPr marL="0" indent="0">
              <a:buNone/>
            </a:pPr>
            <a:endParaRPr lang="lt-LT" sz="1400" i="1" dirty="0"/>
          </a:p>
        </p:txBody>
      </p:sp>
      <p:pic>
        <p:nvPicPr>
          <p:cNvPr id="1027" name="Picture 3" descr="D:\Users\Darbas\Desktop\išklausymo centras_knygelė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2304256" cy="172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827584" y="404664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Pristatome Lietuvoje naują </a:t>
            </a:r>
            <a:r>
              <a:rPr lang="lt-LT" i="1" dirty="0"/>
              <a:t>Caritas </a:t>
            </a:r>
            <a:r>
              <a:rPr lang="lt-LT" dirty="0"/>
              <a:t>iniciatyvą – </a:t>
            </a:r>
            <a:r>
              <a:rPr lang="lt-LT" b="1" i="1" dirty="0"/>
              <a:t>Išklausymo centrą</a:t>
            </a:r>
            <a:r>
              <a:rPr lang="lt-LT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9939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480709" y="108285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Išklausymo centro negalima steigti paskubomis, nes dėl jo </a:t>
            </a:r>
            <a:r>
              <a:rPr lang="lt-LT" dirty="0" smtClean="0"/>
              <a:t>specifinių </a:t>
            </a:r>
            <a:r>
              <a:rPr lang="lt-LT" dirty="0"/>
              <a:t>tikslų reikia </a:t>
            </a:r>
            <a:r>
              <a:rPr lang="lt-LT" dirty="0" smtClean="0"/>
              <a:t>metodiškumo </a:t>
            </a:r>
            <a:r>
              <a:rPr lang="lt-LT" dirty="0"/>
              <a:t>ir </a:t>
            </a:r>
            <a:r>
              <a:rPr lang="lt-LT" i="1" dirty="0"/>
              <a:t>tikslumo</a:t>
            </a:r>
            <a:r>
              <a:rPr lang="lt-LT" dirty="0"/>
              <a:t>, jo tikslus būtina </a:t>
            </a:r>
            <a:r>
              <a:rPr lang="lt-LT" dirty="0" smtClean="0"/>
              <a:t>nuodugniai nusakyti, steigimui reikia pasirengti, jis turi atitikti tam tikrą modelį ir stilių.</a:t>
            </a:r>
          </a:p>
          <a:p>
            <a:endParaRPr lang="lt-LT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331640" y="40466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dirty="0"/>
              <a:t>S</a:t>
            </a:r>
            <a:r>
              <a:rPr lang="lt-LT" sz="3200" dirty="0" smtClean="0"/>
              <a:t>teigimas</a:t>
            </a:r>
            <a:endParaRPr lang="lt-LT" sz="3200" dirty="0"/>
          </a:p>
        </p:txBody>
      </p:sp>
      <p:sp>
        <p:nvSpPr>
          <p:cNvPr id="5" name="Stačiakampis 4"/>
          <p:cNvSpPr/>
          <p:nvPr/>
        </p:nvSpPr>
        <p:spPr>
          <a:xfrm>
            <a:off x="539552" y="2132856"/>
            <a:ext cx="78316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Išklausymo centrais vyskupijos </a:t>
            </a:r>
            <a:r>
              <a:rPr lang="lt-LT" i="1" dirty="0"/>
              <a:t>Caritas </a:t>
            </a:r>
            <a:r>
              <a:rPr lang="lt-LT" dirty="0"/>
              <a:t>pripažįsta </a:t>
            </a:r>
            <a:r>
              <a:rPr lang="lt-LT" dirty="0" smtClean="0"/>
              <a:t>tą veiklą, kuri tiksliai atitinka čia išdėstytus šios ugdomosios veiklos kriterijus ir nuostatas.</a:t>
            </a:r>
          </a:p>
          <a:p>
            <a:endParaRPr lang="lt-LT" dirty="0" smtClean="0"/>
          </a:p>
          <a:p>
            <a:r>
              <a:rPr lang="lt-LT" dirty="0"/>
              <a:t>S</a:t>
            </a:r>
            <a:r>
              <a:rPr lang="lt-LT" dirty="0" smtClean="0"/>
              <a:t>utelkta šioje veiklos srityje subrandinta patirtis ir remiamasi</a:t>
            </a:r>
          </a:p>
          <a:p>
            <a:r>
              <a:rPr lang="lt-LT" i="1" dirty="0" smtClean="0"/>
              <a:t>Šv. Ambraziejaus Caritas, Italijos Caritas ir vyskupijų Caritas sukaupta</a:t>
            </a:r>
          </a:p>
          <a:p>
            <a:r>
              <a:rPr lang="pt-BR" i="1" dirty="0" smtClean="0"/>
              <a:t>medžiaga. Visa tai yra bendras organizacijos Caritas išklausymo centrų</a:t>
            </a:r>
          </a:p>
          <a:p>
            <a:r>
              <a:rPr lang="lt-LT" i="1" dirty="0" smtClean="0"/>
              <a:t>darbuotojų sukauptos patirties paveldas ir atspirties taškas.</a:t>
            </a:r>
          </a:p>
          <a:p>
            <a:endParaRPr lang="lt-LT" i="1" dirty="0"/>
          </a:p>
        </p:txBody>
      </p:sp>
      <p:pic>
        <p:nvPicPr>
          <p:cNvPr id="2051" name="Picture 3" descr="D:\Users\Darbas\Desktop\išklausymo centras_knygelė\escuc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04406"/>
            <a:ext cx="5628878" cy="221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249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677737" y="83671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/>
              <a:t>Išklausymo centras yra vertinga priemonė, konkretus organizacijos </a:t>
            </a:r>
            <a:r>
              <a:rPr lang="lt-LT" i="1" dirty="0"/>
              <a:t>Caritas</a:t>
            </a:r>
          </a:p>
          <a:p>
            <a:r>
              <a:rPr lang="lt-LT" u="sng" dirty="0"/>
              <a:t>pedagoginės veiklos būdas</a:t>
            </a:r>
            <a:r>
              <a:rPr lang="lt-LT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476672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dirty="0" smtClean="0"/>
              <a:t>Ugdyti bendruomenę</a:t>
            </a:r>
            <a:endParaRPr lang="lt-LT" sz="2400" dirty="0"/>
          </a:p>
        </p:txBody>
      </p:sp>
      <p:sp>
        <p:nvSpPr>
          <p:cNvPr id="4" name="Stačiakampis 3"/>
          <p:cNvSpPr/>
          <p:nvPr/>
        </p:nvSpPr>
        <p:spPr>
          <a:xfrm>
            <a:off x="677737" y="1511771"/>
            <a:ext cx="8182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/>
              <a:t>Išklausymo centras yra vienas iš veiklos įrankių, padedančių suprasti,</a:t>
            </a:r>
          </a:p>
          <a:p>
            <a:r>
              <a:rPr lang="lt-LT" dirty="0" smtClean="0"/>
              <a:t>jog organizacijos </a:t>
            </a:r>
            <a:r>
              <a:rPr lang="lt-LT" i="1" dirty="0"/>
              <a:t>Caritas </a:t>
            </a:r>
            <a:r>
              <a:rPr lang="lt-LT" u="sng" dirty="0"/>
              <a:t>pedagoginė funkcija </a:t>
            </a:r>
            <a:r>
              <a:rPr lang="lt-LT" dirty="0"/>
              <a:t>yra ne teorinė, ji turi būti</a:t>
            </a:r>
          </a:p>
          <a:p>
            <a:r>
              <a:rPr lang="lt-LT" dirty="0"/>
              <a:t>nuosekliai realizuojama praktikoje ir tapti įtikinama per tarnystę.</a:t>
            </a:r>
          </a:p>
        </p:txBody>
      </p:sp>
      <p:sp>
        <p:nvSpPr>
          <p:cNvPr id="6" name="Stačiakampis 5"/>
          <p:cNvSpPr/>
          <p:nvPr/>
        </p:nvSpPr>
        <p:spPr>
          <a:xfrm>
            <a:off x="736492" y="2429627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i="1" dirty="0"/>
              <a:t>Iš esmės kiekviena tikrai evangelinė veikla būtinai turi remtis gebėjimu</a:t>
            </a:r>
          </a:p>
          <a:p>
            <a:r>
              <a:rPr lang="lt-LT" i="1" dirty="0"/>
              <a:t>klausyti</a:t>
            </a:r>
            <a:r>
              <a:rPr lang="lt-LT" dirty="0"/>
              <a:t>. </a:t>
            </a:r>
          </a:p>
        </p:txBody>
      </p:sp>
      <p:sp>
        <p:nvSpPr>
          <p:cNvPr id="7" name="Stačiakampis 6"/>
          <p:cNvSpPr/>
          <p:nvPr/>
        </p:nvSpPr>
        <p:spPr>
          <a:xfrm>
            <a:off x="738486" y="3043955"/>
            <a:ext cx="7872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Prisiminkime visiems gerai žinomą ištrauką </a:t>
            </a:r>
            <a:r>
              <a:rPr lang="lt-LT" b="1" dirty="0"/>
              <a:t>apie Mortą ir Mariją</a:t>
            </a:r>
          </a:p>
          <a:p>
            <a:r>
              <a:rPr lang="lt-LT" dirty="0"/>
              <a:t>(Lk 10, 38–42).</a:t>
            </a:r>
          </a:p>
          <a:p>
            <a:r>
              <a:rPr lang="lt-LT" dirty="0"/>
              <a:t>Evangelistas Lukas šioje ištraukoje tikrai nenorėjo supriešinti veiklaus</a:t>
            </a:r>
          </a:p>
          <a:p>
            <a:r>
              <a:rPr lang="lt-LT" dirty="0"/>
              <a:t>ir kontempliatyvaus gyvenimo </a:t>
            </a:r>
            <a:r>
              <a:rPr lang="lt-LT" dirty="0" smtClean="0"/>
              <a:t>būdo.</a:t>
            </a:r>
            <a:endParaRPr lang="lt-LT" dirty="0"/>
          </a:p>
        </p:txBody>
      </p:sp>
      <p:sp>
        <p:nvSpPr>
          <p:cNvPr id="8" name="Stačiakampis 7"/>
          <p:cNvSpPr/>
          <p:nvPr/>
        </p:nvSpPr>
        <p:spPr>
          <a:xfrm>
            <a:off x="786345" y="4256670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Morta rūpinasi priimti Viešpatį ir visiškai atsideda šiai tarnystei. O Marija</a:t>
            </a:r>
          </a:p>
          <a:p>
            <a:r>
              <a:rPr lang="lt-LT" dirty="0"/>
              <a:t>atsideda klausymuisi ir leidžiasi apšviečiama Jėzaus skelbiamos naujienos</a:t>
            </a:r>
            <a:r>
              <a:rPr lang="lt-LT" dirty="0" smtClean="0"/>
              <a:t>. (10 </a:t>
            </a:r>
            <a:r>
              <a:rPr lang="lt-LT" dirty="0" err="1" smtClean="0"/>
              <a:t>pusl</a:t>
            </a:r>
            <a:r>
              <a:rPr lang="lt-LT" dirty="0" smtClean="0"/>
              <a:t>.)</a:t>
            </a:r>
            <a:endParaRPr lang="lt-LT" dirty="0"/>
          </a:p>
        </p:txBody>
      </p:sp>
      <p:sp>
        <p:nvSpPr>
          <p:cNvPr id="5" name="Stačiakampis 4"/>
          <p:cNvSpPr/>
          <p:nvPr/>
        </p:nvSpPr>
        <p:spPr>
          <a:xfrm>
            <a:off x="866615" y="5180000"/>
            <a:ext cx="8010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Jėzaus mokymas teikia gaires kasdienei mūsų veiklai, parodo, kaip gyventi</a:t>
            </a:r>
          </a:p>
          <a:p>
            <a:r>
              <a:rPr lang="lt-LT" dirty="0"/>
              <a:t>rūpestingu dėmesingumu kitiems: </a:t>
            </a:r>
            <a:r>
              <a:rPr lang="lt-LT" i="1" dirty="0"/>
              <a:t>jei mūsų veikla nesirems klausymu,</a:t>
            </a:r>
          </a:p>
          <a:p>
            <a:r>
              <a:rPr lang="lt-LT" i="1" dirty="0"/>
              <a:t>negalės būti tikru svetingumu ir pirmiausia tikra Evangelijos išraiška.</a:t>
            </a:r>
          </a:p>
        </p:txBody>
      </p:sp>
      <p:pic>
        <p:nvPicPr>
          <p:cNvPr id="3074" name="Picture 2" descr="Vaizdo rezultatas pagal užklausą „Morta ir Marija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502" y="2752792"/>
            <a:ext cx="1399702" cy="96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40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čiakampis 2"/>
          <p:cNvSpPr/>
          <p:nvPr/>
        </p:nvSpPr>
        <p:spPr>
          <a:xfrm>
            <a:off x="566334" y="1196752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Išklausymo centras tampa tarpininkavimo vieta, kurioje atsiskleidžia</a:t>
            </a:r>
          </a:p>
          <a:p>
            <a:r>
              <a:rPr lang="lt-LT" dirty="0"/>
              <a:t>vykstantys </a:t>
            </a:r>
            <a:r>
              <a:rPr lang="lt-LT" b="1" dirty="0"/>
              <a:t>sociokultūriniai pokyčiai </a:t>
            </a:r>
            <a:r>
              <a:rPr lang="lt-LT" dirty="0"/>
              <a:t>ir jaučiama </a:t>
            </a:r>
            <a:r>
              <a:rPr lang="lt-LT" b="1" dirty="0"/>
              <a:t>institucinė dinamika</a:t>
            </a:r>
            <a:r>
              <a:rPr lang="lt-LT" dirty="0"/>
              <a:t>. </a:t>
            </a:r>
            <a:endParaRPr lang="lt-LT" dirty="0" smtClean="0"/>
          </a:p>
          <a:p>
            <a:r>
              <a:rPr lang="lt-LT" dirty="0" smtClean="0"/>
              <a:t>Jei neatkreipiamas </a:t>
            </a:r>
            <a:r>
              <a:rPr lang="lt-LT" dirty="0"/>
              <a:t>tinkamas dėmesys į šiuos veiksnius, rizikuojama būti jų prarytiems</a:t>
            </a:r>
          </a:p>
          <a:p>
            <a:r>
              <a:rPr lang="lt-LT" dirty="0"/>
              <a:t>ir tapti paprasčiausiais paslaugų teikėjais ir poreikių </a:t>
            </a:r>
            <a:r>
              <a:rPr lang="lt-LT" dirty="0" err="1"/>
              <a:t>tenkintojais</a:t>
            </a:r>
            <a:r>
              <a:rPr lang="lt-LT" dirty="0"/>
              <a:t>.</a:t>
            </a:r>
          </a:p>
          <a:p>
            <a:endParaRPr lang="lt-LT" dirty="0"/>
          </a:p>
        </p:txBody>
      </p:sp>
      <p:sp>
        <p:nvSpPr>
          <p:cNvPr id="4" name="Stačiakampis 3"/>
          <p:cNvSpPr/>
          <p:nvPr/>
        </p:nvSpPr>
        <p:spPr>
          <a:xfrm>
            <a:off x="611560" y="2420888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/>
              <a:t>Išklausymo centras</a:t>
            </a:r>
            <a:r>
              <a:rPr lang="lt-LT" dirty="0"/>
              <a:t> pats vienas nėra kompetentingas susidoroti su tokia</a:t>
            </a:r>
          </a:p>
          <a:p>
            <a:r>
              <a:rPr lang="lt-LT" dirty="0"/>
              <a:t>sudėtinga visuma, tačiau gali pasinaudoti labai svarbiais ištekliais</a:t>
            </a:r>
            <a:r>
              <a:rPr lang="lt-LT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smtClean="0"/>
              <a:t>vyskupijų </a:t>
            </a:r>
            <a:r>
              <a:rPr lang="pt-BR" dirty="0" smtClean="0"/>
              <a:t>ir </a:t>
            </a:r>
            <a:r>
              <a:rPr lang="pt-BR" dirty="0"/>
              <a:t>parapijų organizacijos </a:t>
            </a:r>
            <a:r>
              <a:rPr lang="pt-BR" i="1" dirty="0"/>
              <a:t>Caritas </a:t>
            </a:r>
            <a:r>
              <a:rPr lang="pt-BR" dirty="0" smtClean="0"/>
              <a:t>centrais</a:t>
            </a:r>
            <a:r>
              <a:rPr lang="lt-LT" dirty="0" smtClean="0"/>
              <a:t>;</a:t>
            </a:r>
            <a:endParaRPr lang="lt-L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Programomis</a:t>
            </a:r>
            <a:r>
              <a:rPr lang="lt-LT" dirty="0" smtClean="0"/>
              <a:t>;</a:t>
            </a:r>
            <a:r>
              <a:rPr lang="pt-BR" dirty="0" smtClean="0"/>
              <a:t> </a:t>
            </a:r>
            <a:endParaRPr lang="lt-L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kitomis toje</a:t>
            </a:r>
            <a:r>
              <a:rPr lang="lt-LT" dirty="0" smtClean="0"/>
              <a:t> teritorijoje </a:t>
            </a:r>
            <a:r>
              <a:rPr lang="lt-LT" dirty="0"/>
              <a:t>veikiančiomis pagalbos struktūromis. </a:t>
            </a:r>
            <a:endParaRPr lang="pt-BR" dirty="0" smtClean="0"/>
          </a:p>
          <a:p>
            <a:endParaRPr lang="lt-LT" b="1" dirty="0" smtClean="0"/>
          </a:p>
          <a:p>
            <a:r>
              <a:rPr lang="lt-LT" b="1" dirty="0" smtClean="0"/>
              <a:t>Visos pastoracinės tarnybos </a:t>
            </a:r>
            <a:r>
              <a:rPr lang="lt-LT" dirty="0" smtClean="0"/>
              <a:t>irgi turi daug patirties, tad su jomis reikėtų dalytis ryšiais ir bendradarbiauti.</a:t>
            </a:r>
          </a:p>
          <a:p>
            <a:endParaRPr lang="lt-LT" dirty="0"/>
          </a:p>
          <a:p>
            <a:r>
              <a:rPr lang="lt-LT" b="1" u="sng" dirty="0" smtClean="0"/>
              <a:t>Tačiau </a:t>
            </a:r>
            <a:r>
              <a:rPr lang="lt-LT" b="1" u="sng" dirty="0"/>
              <a:t>nepakanka vien techninės kompetencijos: </a:t>
            </a:r>
            <a:r>
              <a:rPr lang="lt-LT" dirty="0"/>
              <a:t>Išklausymo centrui</a:t>
            </a:r>
          </a:p>
          <a:p>
            <a:r>
              <a:rPr lang="lt-LT" dirty="0"/>
              <a:t>ypač reikalingi žmonės, gebantys </a:t>
            </a:r>
            <a:r>
              <a:rPr lang="lt-LT" i="1" dirty="0"/>
              <a:t>išlaikyti santykį</a:t>
            </a:r>
            <a:r>
              <a:rPr lang="lt-LT" dirty="0"/>
              <a:t>, t. y. žmonės, gyvenantys</a:t>
            </a:r>
          </a:p>
          <a:p>
            <a:r>
              <a:rPr lang="lt-LT" b="1" dirty="0">
                <a:solidFill>
                  <a:srgbClr val="FF0000"/>
                </a:solidFill>
              </a:rPr>
              <a:t>krikščionių bendruomenei privaliu broliškumu</a:t>
            </a:r>
            <a:r>
              <a:rPr lang="lt-LT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Stačiakampis 4"/>
          <p:cNvSpPr/>
          <p:nvPr/>
        </p:nvSpPr>
        <p:spPr>
          <a:xfrm>
            <a:off x="2779688" y="620688"/>
            <a:ext cx="2268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b="1" dirty="0"/>
              <a:t>Ugdyti bendruomenę</a:t>
            </a:r>
          </a:p>
        </p:txBody>
      </p:sp>
    </p:spTree>
    <p:extLst>
      <p:ext uri="{BB962C8B-B14F-4D97-AF65-F5344CB8AC3E}">
        <p14:creationId xmlns:p14="http://schemas.microsoft.com/office/powerpoint/2010/main" val="235614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Darbas\Desktop\išklausymo centras_knygelė\DSC04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128792" cy="506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22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539552" y="141277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Visa parapijos bendruomenė, kiekvienas jos narys yra pašauktas gyventi</a:t>
            </a:r>
          </a:p>
          <a:p>
            <a:r>
              <a:rPr lang="lt-LT" dirty="0"/>
              <a:t>liudydamas gailestingąją </a:t>
            </a:r>
            <a:r>
              <a:rPr lang="lt-LT" dirty="0" smtClean="0"/>
              <a:t>meilę.</a:t>
            </a:r>
          </a:p>
          <a:p>
            <a:endParaRPr lang="lt-LT" dirty="0"/>
          </a:p>
          <a:p>
            <a:r>
              <a:rPr lang="lt-LT" dirty="0" smtClean="0"/>
              <a:t>Iš </a:t>
            </a:r>
            <a:r>
              <a:rPr lang="lt-LT" dirty="0"/>
              <a:t>šio pašaukimo kyla </a:t>
            </a:r>
            <a:r>
              <a:rPr lang="lt-LT" dirty="0" smtClean="0"/>
              <a:t>įsipareigojimas ir troškimas: </a:t>
            </a:r>
            <a:endParaRPr lang="lt-LT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lt-LT" dirty="0" smtClean="0"/>
              <a:t>išklausyti </a:t>
            </a:r>
            <a:r>
              <a:rPr lang="lt-LT" dirty="0"/>
              <a:t>kiekvieną vyrą ir </a:t>
            </a:r>
            <a:r>
              <a:rPr lang="lt-LT" dirty="0" smtClean="0"/>
              <a:t>moterį;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lt-LT" dirty="0" smtClean="0"/>
              <a:t>būti </a:t>
            </a:r>
            <a:r>
              <a:rPr lang="lt-LT" dirty="0"/>
              <a:t>dėmesingam </a:t>
            </a:r>
            <a:r>
              <a:rPr lang="lt-LT" dirty="0" smtClean="0"/>
              <a:t>kiekvieno balsui;</a:t>
            </a:r>
            <a:endParaRPr lang="lt-LT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lt-LT" dirty="0" smtClean="0"/>
              <a:t>Išmintingai </a:t>
            </a:r>
            <a:r>
              <a:rPr lang="lt-LT" dirty="0"/>
              <a:t>ir jautriai globoti savo artimą.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lt-LT" dirty="0"/>
          </a:p>
        </p:txBody>
      </p:sp>
      <p:sp>
        <p:nvSpPr>
          <p:cNvPr id="3" name="Stačiakampis 2"/>
          <p:cNvSpPr/>
          <p:nvPr/>
        </p:nvSpPr>
        <p:spPr>
          <a:xfrm>
            <a:off x="467544" y="3573016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Kiekvienas asmuo prašosi </a:t>
            </a:r>
            <a:r>
              <a:rPr lang="lt-LT" dirty="0" smtClean="0"/>
              <a:t>būti: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lt-LT" dirty="0" smtClean="0"/>
              <a:t>pripažintas </a:t>
            </a:r>
            <a:r>
              <a:rPr lang="lt-LT" dirty="0"/>
              <a:t>–prašo pripažinti </a:t>
            </a:r>
            <a:r>
              <a:rPr lang="lt-LT" dirty="0" smtClean="0"/>
              <a:t>pačią giliausią </a:t>
            </a:r>
            <a:r>
              <a:rPr lang="lt-LT" dirty="0"/>
              <a:t>jo tapatybę. </a:t>
            </a:r>
          </a:p>
          <a:p>
            <a:endParaRPr lang="lt-LT" dirty="0" smtClean="0"/>
          </a:p>
          <a:p>
            <a:r>
              <a:rPr lang="lt-LT" dirty="0" smtClean="0">
                <a:solidFill>
                  <a:srgbClr val="002060"/>
                </a:solidFill>
              </a:rPr>
              <a:t>Pats </a:t>
            </a:r>
            <a:r>
              <a:rPr lang="lt-LT" dirty="0">
                <a:solidFill>
                  <a:srgbClr val="002060"/>
                </a:solidFill>
              </a:rPr>
              <a:t>Jėzus mus to moko. Jo elgesys su silpniausiais</a:t>
            </a:r>
          </a:p>
          <a:p>
            <a:r>
              <a:rPr lang="lt-LT" dirty="0">
                <a:solidFill>
                  <a:srgbClr val="002060"/>
                </a:solidFill>
              </a:rPr>
              <a:t>atskleidžia, jog į juos žiūrėtina pirmiausia kaip į </a:t>
            </a:r>
            <a:r>
              <a:rPr lang="lt-LT" i="1" dirty="0">
                <a:solidFill>
                  <a:srgbClr val="002060"/>
                </a:solidFill>
              </a:rPr>
              <a:t>asmenis</a:t>
            </a:r>
            <a:r>
              <a:rPr lang="lt-LT" dirty="0">
                <a:solidFill>
                  <a:srgbClr val="002060"/>
                </a:solidFill>
              </a:rPr>
              <a:t>: taip, jie gyvena</a:t>
            </a:r>
          </a:p>
          <a:p>
            <a:r>
              <a:rPr lang="lt-LT" dirty="0">
                <a:solidFill>
                  <a:srgbClr val="002060"/>
                </a:solidFill>
              </a:rPr>
              <a:t>ypač sunkiomis sąlygomis, kurios ir lemia jų silpnumą, </a:t>
            </a:r>
            <a:r>
              <a:rPr lang="lt-LT" i="1" dirty="0">
                <a:solidFill>
                  <a:srgbClr val="002060"/>
                </a:solidFill>
              </a:rPr>
              <a:t>tačiau jie pirmiausia</a:t>
            </a:r>
          </a:p>
          <a:p>
            <a:r>
              <a:rPr lang="lt-LT" i="1" dirty="0">
                <a:solidFill>
                  <a:srgbClr val="002060"/>
                </a:solidFill>
              </a:rPr>
              <a:t>yra žmonės – asmenys.</a:t>
            </a:r>
          </a:p>
        </p:txBody>
      </p:sp>
      <p:sp>
        <p:nvSpPr>
          <p:cNvPr id="4" name="Stačiakampis 3"/>
          <p:cNvSpPr/>
          <p:nvPr/>
        </p:nvSpPr>
        <p:spPr>
          <a:xfrm>
            <a:off x="2851696" y="620688"/>
            <a:ext cx="2268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b="1" dirty="0"/>
              <a:t>Ugdyti bendruomenę</a:t>
            </a:r>
          </a:p>
        </p:txBody>
      </p:sp>
      <p:pic>
        <p:nvPicPr>
          <p:cNvPr id="5122" name="Picture 2" descr="D:\Users\Darbas\Desktop\išklausymo centras_knygelė\centro_de_escuc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48096"/>
            <a:ext cx="238043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497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690828" y="1860770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b="1" dirty="0"/>
              <a:t>Išklausymo centras </a:t>
            </a:r>
            <a:r>
              <a:rPr lang="lt-LT" dirty="0"/>
              <a:t>veikia būtent iš tokios perspektyvos – jis yra </a:t>
            </a:r>
            <a:r>
              <a:rPr lang="lt-LT" b="1" dirty="0" smtClean="0"/>
              <a:t>bendruomenės tarnavimas </a:t>
            </a:r>
            <a:r>
              <a:rPr lang="lt-LT" dirty="0" smtClean="0"/>
              <a:t>ir yra </a:t>
            </a:r>
            <a:r>
              <a:rPr lang="lt-LT" b="1" dirty="0" smtClean="0"/>
              <a:t>nukreiptas į ją pačią</a:t>
            </a:r>
            <a:r>
              <a:rPr lang="lt-LT" dirty="0" smtClean="0"/>
              <a:t>.</a:t>
            </a:r>
          </a:p>
          <a:p>
            <a:endParaRPr lang="lt-LT" b="1" dirty="0"/>
          </a:p>
        </p:txBody>
      </p:sp>
      <p:sp>
        <p:nvSpPr>
          <p:cNvPr id="3" name="Stačiakampis 2"/>
          <p:cNvSpPr/>
          <p:nvPr/>
        </p:nvSpPr>
        <p:spPr>
          <a:xfrm>
            <a:off x="690828" y="1427181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/>
              <a:t>Išklausymo centro tapatybė atsiskleidžia per dvi neatskiriamas plotmes:</a:t>
            </a:r>
          </a:p>
          <a:p>
            <a:endParaRPr lang="lt-LT" dirty="0"/>
          </a:p>
        </p:txBody>
      </p:sp>
      <p:sp>
        <p:nvSpPr>
          <p:cNvPr id="4" name="Stačiakampis 3"/>
          <p:cNvSpPr/>
          <p:nvPr/>
        </p:nvSpPr>
        <p:spPr>
          <a:xfrm>
            <a:off x="685010" y="2564904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b="1" dirty="0"/>
              <a:t>gebėjimą </a:t>
            </a:r>
            <a:r>
              <a:rPr lang="lt-LT" b="1" dirty="0" smtClean="0"/>
              <a:t>išklausyt:</a:t>
            </a:r>
          </a:p>
          <a:p>
            <a:r>
              <a:rPr lang="lt-LT" i="1" dirty="0" smtClean="0"/>
              <a:t>-taip pripažįstamas</a:t>
            </a:r>
            <a:r>
              <a:rPr lang="lt-LT" dirty="0" smtClean="0"/>
              <a:t>,</a:t>
            </a:r>
          </a:p>
          <a:p>
            <a:r>
              <a:rPr lang="lt-LT" dirty="0" smtClean="0"/>
              <a:t>-branginamas</a:t>
            </a:r>
            <a:r>
              <a:rPr lang="lt-LT" dirty="0"/>
              <a:t>, </a:t>
            </a:r>
            <a:endParaRPr lang="lt-LT" dirty="0" smtClean="0"/>
          </a:p>
          <a:p>
            <a:r>
              <a:rPr lang="lt-LT" dirty="0" smtClean="0"/>
              <a:t>-skatinamas</a:t>
            </a:r>
            <a:r>
              <a:rPr lang="lt-LT" dirty="0"/>
              <a:t>,</a:t>
            </a:r>
          </a:p>
          <a:p>
            <a:r>
              <a:rPr lang="lt-LT" dirty="0" smtClean="0"/>
              <a:t>-palydimas </a:t>
            </a:r>
            <a:r>
              <a:rPr lang="lt-LT" dirty="0"/>
              <a:t>žmogus, kaip dera dėl jo orumo, išskirtinumo </a:t>
            </a:r>
            <a:r>
              <a:rPr lang="lt-LT" dirty="0" smtClean="0"/>
              <a:t>ir Nepakartojamumo. </a:t>
            </a:r>
            <a:endParaRPr lang="lt-LT" dirty="0"/>
          </a:p>
          <a:p>
            <a:endParaRPr lang="lt-LT" dirty="0" smtClean="0"/>
          </a:p>
          <a:p>
            <a:r>
              <a:rPr lang="lt-LT" dirty="0" smtClean="0"/>
              <a:t>Toks </a:t>
            </a:r>
            <a:r>
              <a:rPr lang="lt-LT" dirty="0"/>
              <a:t>išklausymas gali būti </a:t>
            </a:r>
            <a:r>
              <a:rPr lang="lt-LT" dirty="0" smtClean="0"/>
              <a:t>nusakomas daugybe žodžių: </a:t>
            </a:r>
            <a:endParaRPr lang="lt-LT" dirty="0"/>
          </a:p>
          <a:p>
            <a:r>
              <a:rPr lang="lt-LT" i="1" dirty="0" smtClean="0"/>
              <a:t>priimti</a:t>
            </a:r>
            <a:r>
              <a:rPr lang="lt-LT" i="1" dirty="0"/>
              <a:t>, pripažinti, palydėti, padrąsinti, </a:t>
            </a:r>
            <a:r>
              <a:rPr lang="lt-LT" i="1" dirty="0" smtClean="0"/>
              <a:t>pamokyti, pasirūpinti</a:t>
            </a:r>
            <a:r>
              <a:rPr lang="lt-LT" i="1" dirty="0"/>
              <a:t>, skirti dėmesio. </a:t>
            </a:r>
            <a:endParaRPr lang="lt-LT" i="1" dirty="0" smtClean="0"/>
          </a:p>
          <a:p>
            <a:endParaRPr lang="lt-LT" i="1" dirty="0" smtClean="0"/>
          </a:p>
          <a:p>
            <a:r>
              <a:rPr lang="lt-LT" b="1" dirty="0" smtClean="0"/>
              <a:t>Išklausyt</a:t>
            </a:r>
            <a:r>
              <a:rPr lang="lt-LT" dirty="0" smtClean="0"/>
              <a:t>i </a:t>
            </a:r>
            <a:r>
              <a:rPr lang="lt-LT" dirty="0"/>
              <a:t>– tai ir </a:t>
            </a:r>
            <a:r>
              <a:rPr lang="lt-LT" dirty="0" smtClean="0"/>
              <a:t>leistis būti klausiamam, tikėti, kad kiekviena asmeninė istorija, netgi labai gniuždanti</a:t>
            </a:r>
            <a:r>
              <a:rPr lang="lt-LT" dirty="0"/>
              <a:t>, yra pranašiška.</a:t>
            </a:r>
          </a:p>
          <a:p>
            <a:endParaRPr lang="lt-LT" dirty="0" smtClean="0"/>
          </a:p>
          <a:p>
            <a:endParaRPr lang="lt-LT" dirty="0"/>
          </a:p>
        </p:txBody>
      </p:sp>
      <p:sp>
        <p:nvSpPr>
          <p:cNvPr id="5" name="Stačiakampis 4"/>
          <p:cNvSpPr/>
          <p:nvPr/>
        </p:nvSpPr>
        <p:spPr>
          <a:xfrm>
            <a:off x="2923704" y="764704"/>
            <a:ext cx="2268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b="1" dirty="0"/>
              <a:t>Ugdyti bendruomenę</a:t>
            </a:r>
          </a:p>
        </p:txBody>
      </p:sp>
    </p:spTree>
    <p:extLst>
      <p:ext uri="{BB962C8B-B14F-4D97-AF65-F5344CB8AC3E}">
        <p14:creationId xmlns:p14="http://schemas.microsoft.com/office/powerpoint/2010/main" val="1900626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čiakampis 2"/>
          <p:cNvSpPr/>
          <p:nvPr/>
        </p:nvSpPr>
        <p:spPr>
          <a:xfrm>
            <a:off x="251520" y="58847"/>
            <a:ext cx="80648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t-LT" b="1" dirty="0"/>
          </a:p>
          <a:p>
            <a:endParaRPr lang="lt-LT" b="1" dirty="0" smtClean="0"/>
          </a:p>
          <a:p>
            <a:r>
              <a:rPr lang="lt-LT" b="1" dirty="0" smtClean="0"/>
              <a:t>galimybę atsiliepti</a:t>
            </a:r>
            <a:r>
              <a:rPr lang="lt-LT" dirty="0" smtClean="0"/>
              <a:t>: </a:t>
            </a:r>
          </a:p>
          <a:p>
            <a:r>
              <a:rPr lang="lt-LT" dirty="0" smtClean="0"/>
              <a:t>žinant </a:t>
            </a:r>
            <a:r>
              <a:rPr lang="lt-LT" dirty="0"/>
              <a:t>vietos struktūras, jų veikimą ir pajėgumą</a:t>
            </a:r>
            <a:r>
              <a:rPr lang="lt-LT" dirty="0" smtClean="0"/>
              <a:t>. Į jas nukreipiama, tačiau atsižvelgiant ir į bendruomenės, kuriai atstovauja Išklausymo centras, išteklius. </a:t>
            </a:r>
          </a:p>
          <a:p>
            <a:endParaRPr lang="lt-LT" dirty="0" smtClean="0"/>
          </a:p>
          <a:p>
            <a:r>
              <a:rPr lang="lt-LT" i="1" dirty="0" smtClean="0"/>
              <a:t>Šeimyniškas </a:t>
            </a:r>
            <a:r>
              <a:rPr lang="lt-LT" i="1" dirty="0"/>
              <a:t>priėmimas</a:t>
            </a:r>
            <a:r>
              <a:rPr lang="lt-LT" i="1" dirty="0" smtClean="0"/>
              <a:t>, bendrystė, palydėjimas, buvimas kartu, laiko skyrimas irgi</a:t>
            </a:r>
          </a:p>
          <a:p>
            <a:r>
              <a:rPr lang="lt-LT" dirty="0" smtClean="0"/>
              <a:t>yra Išklausymo centro ištekliai. </a:t>
            </a:r>
            <a:endParaRPr lang="lt-LT" dirty="0"/>
          </a:p>
          <a:p>
            <a:r>
              <a:rPr lang="lt-LT" dirty="0" smtClean="0"/>
              <a:t>Užmirštant </a:t>
            </a:r>
            <a:r>
              <a:rPr lang="lt-LT" dirty="0"/>
              <a:t>pamatinį principą – </a:t>
            </a:r>
            <a:r>
              <a:rPr lang="lt-LT" dirty="0" err="1" smtClean="0"/>
              <a:t>namaišalia</a:t>
            </a:r>
            <a:r>
              <a:rPr lang="lt-LT" dirty="0" smtClean="0"/>
              <a:t> namų (graikų k. – </a:t>
            </a:r>
            <a:r>
              <a:rPr lang="lt-LT" i="1" dirty="0" smtClean="0"/>
              <a:t>para-</a:t>
            </a:r>
            <a:r>
              <a:rPr lang="lt-LT" i="1" dirty="0" err="1" smtClean="0"/>
              <a:t>oikia</a:t>
            </a:r>
            <a:r>
              <a:rPr lang="lt-LT" i="1" dirty="0" smtClean="0"/>
              <a:t>; </a:t>
            </a:r>
            <a:r>
              <a:rPr lang="lt-LT" dirty="0" smtClean="0"/>
              <a:t>iš čia kilęs žodis </a:t>
            </a:r>
            <a:r>
              <a:rPr lang="lt-LT" i="1" dirty="0" smtClean="0"/>
              <a:t>parapija– </a:t>
            </a:r>
            <a:r>
              <a:rPr lang="lt-LT" dirty="0" smtClean="0"/>
              <a:t>red. </a:t>
            </a:r>
            <a:r>
              <a:rPr lang="lt-LT" dirty="0" err="1" smtClean="0"/>
              <a:t>past</a:t>
            </a:r>
            <a:r>
              <a:rPr lang="lt-LT" dirty="0" smtClean="0"/>
              <a:t>.), rizikuojama tapti paprasčiausiu kitų išteklių „rūšiavimo</a:t>
            </a:r>
          </a:p>
          <a:p>
            <a:r>
              <a:rPr lang="lt-LT" dirty="0" smtClean="0"/>
              <a:t>centru“ arba vieta, kurioje teduodamas skubus atsitiktinis atsakymas</a:t>
            </a:r>
            <a:r>
              <a:rPr lang="lt-LT" dirty="0"/>
              <a:t>.</a:t>
            </a:r>
          </a:p>
          <a:p>
            <a:endParaRPr lang="lt-LT" i="1" dirty="0" smtClean="0"/>
          </a:p>
          <a:p>
            <a:r>
              <a:rPr lang="lt-LT" dirty="0" smtClean="0"/>
              <a:t>O Išklausymo centras yra bendruomenės rūpinimosi ženklas ir išraiška. Labiau nei žmonių reikmėmis ji rūpinasi jų troškimais, į kuriuos tiesiogiai ar veikiau netiesiogiai</a:t>
            </a:r>
          </a:p>
          <a:p>
            <a:r>
              <a:rPr lang="lt-LT" dirty="0" smtClean="0"/>
              <a:t>gali atsiliepti. </a:t>
            </a:r>
          </a:p>
          <a:p>
            <a:endParaRPr lang="lt-LT" dirty="0" smtClean="0"/>
          </a:p>
          <a:p>
            <a:r>
              <a:rPr lang="lt-LT" b="1" dirty="0" smtClean="0"/>
              <a:t>Išklausymo </a:t>
            </a:r>
            <a:r>
              <a:rPr lang="lt-LT" b="1" dirty="0"/>
              <a:t>centras </a:t>
            </a:r>
            <a:r>
              <a:rPr lang="lt-LT" dirty="0"/>
              <a:t>yra labai svarbus ne tik pastoraciniu, bet ir kultūriniu</a:t>
            </a:r>
          </a:p>
          <a:p>
            <a:r>
              <a:rPr lang="lt-LT" dirty="0"/>
              <a:t>požiūriu, todėl jis negali būti </a:t>
            </a:r>
            <a:r>
              <a:rPr lang="lt-LT" b="1" dirty="0"/>
              <a:t>suprantamas statiškai</a:t>
            </a:r>
            <a:r>
              <a:rPr lang="lt-LT" dirty="0"/>
              <a:t>, pagal kartą visiems</a:t>
            </a:r>
          </a:p>
          <a:p>
            <a:r>
              <a:rPr lang="lt-LT" dirty="0"/>
              <a:t>laikams apibrėžtus nuostatus. Jis </a:t>
            </a:r>
            <a:r>
              <a:rPr lang="lt-LT" b="1" dirty="0"/>
              <a:t>suvoktinas kaip dinamiška tikrovė</a:t>
            </a:r>
            <a:r>
              <a:rPr lang="lt-LT" dirty="0"/>
              <a:t>, kurioje</a:t>
            </a:r>
          </a:p>
          <a:p>
            <a:r>
              <a:rPr lang="lt-LT" dirty="0"/>
              <a:t>įgyta patirtis turi tapti proga ir paskata permąstyti ir tobulėti</a:t>
            </a:r>
            <a:endParaRPr lang="lt-LT" dirty="0" smtClean="0"/>
          </a:p>
          <a:p>
            <a:endParaRPr lang="lt-LT" dirty="0"/>
          </a:p>
          <a:p>
            <a:endParaRPr lang="lt-LT" dirty="0" smtClean="0"/>
          </a:p>
        </p:txBody>
      </p:sp>
      <p:pic>
        <p:nvPicPr>
          <p:cNvPr id="6146" name="Picture 2" descr="D:\Users\Darbas\Desktop\išklausymo centras_knygelė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23809"/>
            <a:ext cx="1700186" cy="114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157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428</TotalTime>
  <Words>1871</Words>
  <Application>Microsoft Office PowerPoint</Application>
  <PresentationFormat>Demonstracija ekrane (4:3)</PresentationFormat>
  <Paragraphs>203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19</vt:i4>
      </vt:variant>
    </vt:vector>
  </HeadingPairs>
  <TitlesOfParts>
    <vt:vector size="20" baseType="lpstr">
      <vt:lpstr>NewsPrint</vt:lpstr>
      <vt:lpstr>Krikščionis- klausymosi specialistas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Krikščionis- klausymosi specialistas</dc:title>
  <dc:creator>Darbas</dc:creator>
  <cp:lastModifiedBy>Darbas</cp:lastModifiedBy>
  <cp:revision>27</cp:revision>
  <cp:lastPrinted>2017-08-04T07:50:36Z</cp:lastPrinted>
  <dcterms:created xsi:type="dcterms:W3CDTF">2017-04-19T11:19:17Z</dcterms:created>
  <dcterms:modified xsi:type="dcterms:W3CDTF">2017-08-04T07:55:44Z</dcterms:modified>
</cp:coreProperties>
</file>